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f1ce19d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f1ce19d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f1ce19d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f1ce19d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a44a65453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a44a65453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f1ce19d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f1ce19d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f1ce19da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f1ce19da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f1ce19da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f1ce19da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f1ce19da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f1ce19da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f1ce19da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f1ce19da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a44a65453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a44a65453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a44a65453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aa44a65453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a44a65453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a44a65453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a44a65453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a44a65453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a44a65453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a44a65453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a44a65453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a44a65453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a44a65453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aa44a65453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aa44a65453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aa44a65453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a44a65453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a44a65453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f1ce19da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af1ce19da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a44a65453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aa44a65453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a44a65453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a44a65453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f1ce19da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af1ce19da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a44a65453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a44a65453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a44a6545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aa44a6545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af1ce19da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af1ce19da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f1ce19da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f1ce19da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a44a65453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aa44a65453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aa44a65453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aa44a65453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a44a65453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a44a65453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a44a65453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a44a65453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f1ce19d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f1ce19d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f1ce19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f1ce19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a44a65453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a44a65453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a44a65453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a44a65453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ooks.google.com.br/books?id=0jbxwQEACAAJ" TargetMode="External"/><Relationship Id="rId4" Type="http://schemas.openxmlformats.org/officeDocument/2006/relationships/hyperlink" Target="http://dx.doi.org/10.1109/TIP.2020.2967829" TargetMode="External"/><Relationship Id="rId5" Type="http://schemas.openxmlformats.org/officeDocument/2006/relationships/hyperlink" Target="http://arxiv.org/abs/1409.1556" TargetMode="External"/><Relationship Id="rId6" Type="http://schemas.openxmlformats.org/officeDocument/2006/relationships/hyperlink" Target="http://arxiv.org/abs/1605.03663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4203384" y="-817909"/>
            <a:ext cx="14725175" cy="6585425"/>
          </a:xfrm>
          <a:custGeom>
            <a:rect b="b" l="l" r="r" t="t"/>
            <a:pathLst>
              <a:path extrusionOk="0" h="263417" w="589007">
                <a:moveTo>
                  <a:pt x="543819" y="11823"/>
                </a:moveTo>
                <a:cubicBezTo>
                  <a:pt x="539682" y="35467"/>
                  <a:pt x="535670" y="117167"/>
                  <a:pt x="515611" y="151155"/>
                </a:cubicBezTo>
                <a:cubicBezTo>
                  <a:pt x="495552" y="185143"/>
                  <a:pt x="474741" y="203650"/>
                  <a:pt x="423466" y="215753"/>
                </a:cubicBezTo>
                <a:cubicBezTo>
                  <a:pt x="372191" y="227856"/>
                  <a:pt x="271334" y="222395"/>
                  <a:pt x="207959" y="223775"/>
                </a:cubicBezTo>
                <a:cubicBezTo>
                  <a:pt x="144585" y="225155"/>
                  <a:pt x="71991" y="223609"/>
                  <a:pt x="43219" y="224031"/>
                </a:cubicBezTo>
                <a:cubicBezTo>
                  <a:pt x="14447" y="224453"/>
                  <a:pt x="36642" y="224944"/>
                  <a:pt x="35327" y="226309"/>
                </a:cubicBezTo>
                <a:cubicBezTo>
                  <a:pt x="34012" y="227674"/>
                  <a:pt x="34763" y="228419"/>
                  <a:pt x="35327" y="232219"/>
                </a:cubicBezTo>
                <a:cubicBezTo>
                  <a:pt x="35891" y="236019"/>
                  <a:pt x="-46663" y="246926"/>
                  <a:pt x="38712" y="249107"/>
                </a:cubicBezTo>
                <a:cubicBezTo>
                  <a:pt x="124087" y="251288"/>
                  <a:pt x="461138" y="282462"/>
                  <a:pt x="547579" y="245307"/>
                </a:cubicBezTo>
                <a:cubicBezTo>
                  <a:pt x="634020" y="208152"/>
                  <a:pt x="558550" y="65514"/>
                  <a:pt x="557359" y="26178"/>
                </a:cubicBezTo>
                <a:cubicBezTo>
                  <a:pt x="556168" y="-13158"/>
                  <a:pt x="542691" y="11683"/>
                  <a:pt x="540434" y="9290"/>
                </a:cubicBezTo>
                <a:cubicBezTo>
                  <a:pt x="538177" y="6898"/>
                  <a:pt x="547956" y="-11821"/>
                  <a:pt x="543819" y="11823"/>
                </a:cubicBezTo>
                <a:close/>
              </a:path>
            </a:pathLst>
          </a:custGeom>
          <a:solidFill>
            <a:srgbClr val="C42A0C"/>
          </a:solidFill>
          <a:ln>
            <a:noFill/>
          </a:ln>
        </p:spPr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25250" y="3126500"/>
            <a:ext cx="92412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Ian Silva Galvão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802825"/>
            <a:ext cx="9152700" cy="40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nstituto de Matemática e Estatística da Universidade de São Paulo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- Departamento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7450" y="3513650"/>
            <a:ext cx="80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Supervisor - Prof. Alfredo Goldman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Co-supervisor - Renato Cordeiro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5111750" y="-695325"/>
            <a:ext cx="5103000" cy="611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-8850" y="0"/>
            <a:ext cx="9241200" cy="1470000"/>
          </a:xfrm>
          <a:prstGeom prst="rect">
            <a:avLst/>
          </a:prstGeom>
          <a:solidFill>
            <a:srgbClr val="262626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Avaliação de Qualidade de Imagens com Aprendizado de Máquina</a:t>
            </a:r>
            <a:endParaRPr sz="43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9152750" y="-1320625"/>
            <a:ext cx="5103000" cy="663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-3892550" y="5203025"/>
            <a:ext cx="14535000" cy="199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Creatives Commons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Tamanho é importante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</a:t>
            </a:r>
            <a:r>
              <a:rPr b="1" lang="en" sz="3200">
                <a:solidFill>
                  <a:schemeClr val="lt1"/>
                </a:solidFill>
              </a:rPr>
              <a:t>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4968725" y="647125"/>
            <a:ext cx="36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KonIQ - 10k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9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825" y="1067025"/>
            <a:ext cx="4215600" cy="31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691821" y="4145119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Hosu, V</a:t>
            </a:r>
            <a:r>
              <a:rPr lang="en" sz="1000">
                <a:solidFill>
                  <a:schemeClr val="lt2"/>
                </a:solidFill>
              </a:rPr>
              <a:t>. (2019). </a:t>
            </a:r>
            <a:r>
              <a:rPr i="1" lang="en" sz="1000">
                <a:solidFill>
                  <a:schemeClr val="lt2"/>
                </a:solidFill>
              </a:rPr>
              <a:t>KonIQ-10k: An ecologically valid database for deep learning of blind image quality assessment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http://database.mmsp-kn.de/koniq-10k-database.html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Creatives Commons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Tamanho é importante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10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872" y="1069848"/>
            <a:ext cx="4215384" cy="311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691821" y="4145119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Hosu, V. (2019). </a:t>
            </a:r>
            <a:r>
              <a:rPr i="1" lang="en" sz="1000">
                <a:solidFill>
                  <a:schemeClr val="lt2"/>
                </a:solidFill>
              </a:rPr>
              <a:t>KonIQ-10k: An ecologically valid database for deep learning of blind image quality assessment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http://database.mmsp-kn.de/koniq-10k-database.html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968725" y="647125"/>
            <a:ext cx="36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KonIQ - 10k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52475"/>
            <a:ext cx="8520600" cy="13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As características a serem utilizadas foram selecionadas por: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Simplicidade dos algoritmos de processamento de imagens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Gerar valores escalares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</a:t>
            </a:r>
            <a:r>
              <a:rPr b="1" lang="en" sz="3200">
                <a:solidFill>
                  <a:schemeClr val="lt1"/>
                </a:solidFill>
              </a:rPr>
              <a:t>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11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do Desfoque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Distribuição das Bordas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Luminância Média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Contraste Máximo da Imagem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Largura do Histograma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Paleta de Cores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12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do Desfoque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Distribuição das Bordas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Luminância Média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Contraste Máximo da Imagem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Largura do Histograma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Paleta de Cores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13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264000" y="3280475"/>
            <a:ext cx="8520600" cy="13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Critério para seleção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Simplicidade dos algoritmos de processamento de imagens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Geraram valores escalares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" y="795387"/>
            <a:ext cx="2621350" cy="19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" y="2758356"/>
            <a:ext cx="2621350" cy="19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376" y="819546"/>
            <a:ext cx="2708676" cy="193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76" y="2750924"/>
            <a:ext cx="2708676" cy="193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7">
            <a:alphaModFix/>
          </a:blip>
          <a:srcRect b="43492" l="3073" r="2941" t="15152"/>
          <a:stretch/>
        </p:blipFill>
        <p:spPr>
          <a:xfrm>
            <a:off x="4481875" y="2600575"/>
            <a:ext cx="2340864" cy="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7">
            <a:alphaModFix/>
          </a:blip>
          <a:srcRect b="43492" l="3073" r="2941" t="15152"/>
          <a:stretch/>
        </p:blipFill>
        <p:spPr>
          <a:xfrm>
            <a:off x="4481875" y="4534150"/>
            <a:ext cx="2340864" cy="12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" y="795387"/>
            <a:ext cx="2621350" cy="19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" y="2758356"/>
            <a:ext cx="2621350" cy="19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533" y="795375"/>
            <a:ext cx="2708668" cy="19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76" y="2761427"/>
            <a:ext cx="2708675" cy="196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16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" y="795387"/>
            <a:ext cx="2621350" cy="19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" y="2758356"/>
            <a:ext cx="2621350" cy="19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376" y="2750924"/>
            <a:ext cx="2708676" cy="193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6">
            <a:alphaModFix/>
          </a:blip>
          <a:srcRect b="43492" l="3073" r="2941" t="15152"/>
          <a:stretch/>
        </p:blipFill>
        <p:spPr>
          <a:xfrm>
            <a:off x="4481875" y="4534150"/>
            <a:ext cx="2340864" cy="12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 </a:t>
            </a:r>
            <a:r>
              <a:rPr b="1" lang="en" sz="2000" u="sng">
                <a:solidFill>
                  <a:srgbClr val="C42A0C"/>
                </a:solidFill>
              </a:rPr>
              <a:t>validar</a:t>
            </a:r>
            <a:r>
              <a:rPr lang="en" sz="2000">
                <a:solidFill>
                  <a:schemeClr val="dk1"/>
                </a:solidFill>
              </a:rPr>
              <a:t> os resultados foram utilizadas 3 métricas: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Erro Absoluto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Raiz do Erro Quadrático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Coeficiente de Determinação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3 - </a:t>
            </a: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>
            <a:off x="-117475" y="1981300"/>
            <a:ext cx="4886400" cy="3936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</a:t>
            </a:r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 </a:t>
            </a:r>
            <a:r>
              <a:rPr b="1" lang="en" sz="2000" u="sng">
                <a:solidFill>
                  <a:srgbClr val="C42A0C"/>
                </a:solidFill>
              </a:rPr>
              <a:t>validar</a:t>
            </a:r>
            <a:r>
              <a:rPr lang="en" sz="2000">
                <a:solidFill>
                  <a:schemeClr val="dk1"/>
                </a:solidFill>
              </a:rPr>
              <a:t> os resultados foram utilizadas 3 métricas: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Erro Absoluto Médio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Raiz do Erro Quadrático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Coeficiente de Determinação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18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877824"/>
            <a:ext cx="3712463" cy="374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2A0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856500" y="2739750"/>
            <a:ext cx="68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0525" y="558925"/>
            <a:ext cx="9065100" cy="3832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chemeClr val="lt1"/>
                </a:solidFill>
              </a:rPr>
              <a:t>Como dizer se uma imagem é bonita?</a:t>
            </a:r>
            <a:endParaRPr b="1" sz="79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19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-55350" y="1831975"/>
            <a:ext cx="4886400" cy="304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Regressão Linear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20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877824"/>
            <a:ext cx="3712463" cy="374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 flipH="1" rot="10800000">
            <a:off x="-55350" y="2136700"/>
            <a:ext cx="4886400" cy="3144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K-Vizinhos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21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225" y="1186450"/>
            <a:ext cx="4060150" cy="2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>
            <a:off x="-55350" y="2451100"/>
            <a:ext cx="4886400" cy="304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Árvore de Decisão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22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b="0" l="0" r="46561" t="0"/>
          <a:stretch/>
        </p:blipFill>
        <p:spPr>
          <a:xfrm>
            <a:off x="5215338" y="1244700"/>
            <a:ext cx="3367926" cy="2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/>
          <p:nvPr/>
        </p:nvSpPr>
        <p:spPr>
          <a:xfrm flipH="1" rot="10800000">
            <a:off x="-55350" y="2756050"/>
            <a:ext cx="4886400" cy="2856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Random Forest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23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532" y="1633565"/>
            <a:ext cx="3885542" cy="18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/>
          <p:nvPr/>
        </p:nvSpPr>
        <p:spPr>
          <a:xfrm>
            <a:off x="-55350" y="3041650"/>
            <a:ext cx="4886400" cy="3333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Redes Neurais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51" y="1291361"/>
            <a:ext cx="3648900" cy="24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/>
          <p:nvPr/>
        </p:nvSpPr>
        <p:spPr>
          <a:xfrm>
            <a:off x="-169650" y="3946525"/>
            <a:ext cx="4886400" cy="3333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1" name="Google Shape;35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24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Modelo Pŕe-Treinado: VGG16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 b="7882" l="25180" r="29408" t="39500"/>
          <a:stretch/>
        </p:blipFill>
        <p:spPr>
          <a:xfrm>
            <a:off x="4857700" y="1517650"/>
            <a:ext cx="4044999" cy="2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 txBox="1"/>
          <p:nvPr/>
        </p:nvSpPr>
        <p:spPr>
          <a:xfrm>
            <a:off x="4857700" y="4148700"/>
            <a:ext cx="40449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Simonyan, K</a:t>
            </a:r>
            <a:r>
              <a:rPr lang="en" sz="1000">
                <a:solidFill>
                  <a:schemeClr val="lt2"/>
                </a:solidFill>
              </a:rPr>
              <a:t>. (2014). </a:t>
            </a:r>
            <a:r>
              <a:rPr i="1" lang="en" sz="1000">
                <a:solidFill>
                  <a:schemeClr val="lt2"/>
                </a:solidFill>
              </a:rPr>
              <a:t>Very Deep Convolutional Networks for Large-Scale Image Recognition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Arxiv http://arxiv.org/abs/1409.1556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57" y="152400"/>
            <a:ext cx="62311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26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36" y="340850"/>
            <a:ext cx="4094125" cy="44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Os modelos desenvolvidos demonstram uma correlação com as avaliações, embora seja fraca . O que pode ser feito?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5" y="753300"/>
            <a:ext cx="7982426" cy="41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Os modelos desenvolvidos demonstram uma correlação com as avaliações, embora seja</a:t>
            </a:r>
            <a:r>
              <a:rPr lang="en" sz="2000">
                <a:solidFill>
                  <a:schemeClr val="dk1"/>
                </a:solidFill>
              </a:rPr>
              <a:t> fraca </a:t>
            </a:r>
            <a:r>
              <a:rPr lang="en" sz="2000">
                <a:solidFill>
                  <a:schemeClr val="dk1"/>
                </a:solidFill>
              </a:rPr>
              <a:t>. O que pode ser feito?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Aumentar o conjunto de características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Utilizar um banco de dados maior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28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 modelo pré-treinado apresentou o melhor desempenho por menos esforço. Quais seriam as desvantagens?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4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29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 modelo pré-treinado apresentou o melhor desempenho por menos esforço. Quais seriam as desvantagens?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É díficil investigar e entender como são feitas as previsões de 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A extração de características da forma tradicional favorece o entendimento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30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A. Burkov. The Hundred-Page Machine Learning Book. Andriy Burkov, 2019.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bn: 9781999579517.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https://books.google.com.br/books?id=0jbxwQEACAAJ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Vlad Hosu et al. “KonIQ-10k: An ecologically valid database for deep learning of blind image quality assessment”. Em: (out. de 2019). doi: 10.1109/TIP.2020.2967829.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http://dx.doi.org/10.1109/TIP.2020.2967829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Yan Ke, Xiaoou Tang e Feng Jing. “The design of high-level features for photo quality assessment”. Em: vol. 1. 2006, pp. 419–426. isbn: 0769525970.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doi: 10.1109/CVPR.2006.303.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Karen Simonyan e Andrew Zisserman. “Very Deep Convolutional Networks for Large-Scale Image Recognition”. Em: (set. de 2014).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http://arxiv.org/abs/1409.1556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Stephen Zakrewsky, Kamelia Aryafar e Ali Shokoufandeh. “Item Popularity Prediction in E-commerce Using Image Quality Feature Vectors”. Em: (mai. de 2016). url: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http://arxiv.org/abs/1605.03663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2" name="Google Shape;4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Bibliografia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31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 flipH="1">
            <a:off x="-1336359" y="-817909"/>
            <a:ext cx="14725175" cy="6585425"/>
          </a:xfrm>
          <a:custGeom>
            <a:rect b="b" l="l" r="r" t="t"/>
            <a:pathLst>
              <a:path extrusionOk="0" h="263417" w="589007">
                <a:moveTo>
                  <a:pt x="543819" y="11823"/>
                </a:moveTo>
                <a:cubicBezTo>
                  <a:pt x="539682" y="35467"/>
                  <a:pt x="535670" y="117167"/>
                  <a:pt x="515611" y="151155"/>
                </a:cubicBezTo>
                <a:cubicBezTo>
                  <a:pt x="495552" y="185143"/>
                  <a:pt x="474741" y="203650"/>
                  <a:pt x="423466" y="215753"/>
                </a:cubicBezTo>
                <a:cubicBezTo>
                  <a:pt x="372191" y="227856"/>
                  <a:pt x="271334" y="222395"/>
                  <a:pt x="207959" y="223775"/>
                </a:cubicBezTo>
                <a:cubicBezTo>
                  <a:pt x="144585" y="225155"/>
                  <a:pt x="71991" y="223609"/>
                  <a:pt x="43219" y="224031"/>
                </a:cubicBezTo>
                <a:cubicBezTo>
                  <a:pt x="14447" y="224453"/>
                  <a:pt x="36642" y="224944"/>
                  <a:pt x="35327" y="226309"/>
                </a:cubicBezTo>
                <a:cubicBezTo>
                  <a:pt x="34012" y="227674"/>
                  <a:pt x="34763" y="228419"/>
                  <a:pt x="35327" y="232219"/>
                </a:cubicBezTo>
                <a:cubicBezTo>
                  <a:pt x="35891" y="236019"/>
                  <a:pt x="-46663" y="246926"/>
                  <a:pt x="38712" y="249107"/>
                </a:cubicBezTo>
                <a:cubicBezTo>
                  <a:pt x="124087" y="251288"/>
                  <a:pt x="461138" y="282462"/>
                  <a:pt x="547579" y="245307"/>
                </a:cubicBezTo>
                <a:cubicBezTo>
                  <a:pt x="634020" y="208152"/>
                  <a:pt x="558550" y="65514"/>
                  <a:pt x="557359" y="26178"/>
                </a:cubicBezTo>
                <a:cubicBezTo>
                  <a:pt x="556168" y="-13158"/>
                  <a:pt x="542691" y="11683"/>
                  <a:pt x="540434" y="9290"/>
                </a:cubicBezTo>
                <a:cubicBezTo>
                  <a:pt x="538177" y="6898"/>
                  <a:pt x="547956" y="-11821"/>
                  <a:pt x="543819" y="11823"/>
                </a:cubicBezTo>
                <a:close/>
              </a:path>
            </a:pathLst>
          </a:custGeom>
          <a:solidFill>
            <a:srgbClr val="C42A0C"/>
          </a:solidFill>
          <a:ln>
            <a:noFill/>
          </a:ln>
        </p:spPr>
      </p:sp>
      <p:sp>
        <p:nvSpPr>
          <p:cNvPr id="421" name="Google Shape;421;p46"/>
          <p:cNvSpPr txBox="1"/>
          <p:nvPr>
            <p:ph type="ctrTitle"/>
          </p:nvPr>
        </p:nvSpPr>
        <p:spPr>
          <a:xfrm>
            <a:off x="-8850" y="0"/>
            <a:ext cx="9241200" cy="147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80">
                <a:latin typeface="Roboto"/>
                <a:ea typeface="Roboto"/>
                <a:cs typeface="Roboto"/>
                <a:sym typeface="Roboto"/>
              </a:rPr>
              <a:t>Obrigado</a:t>
            </a:r>
            <a:endParaRPr sz="518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0" y="4802825"/>
            <a:ext cx="9144000" cy="4002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Instituto de Matem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tica e Estatística da Universidade de São Paulo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-5111750" y="-695325"/>
            <a:ext cx="5103000" cy="611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9152750" y="-1320625"/>
            <a:ext cx="5103000" cy="663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-3892550" y="5157373"/>
            <a:ext cx="14535000" cy="199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08175" y="917050"/>
            <a:ext cx="743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Qual imagem mostrar para o usuário? Como automatizar este processo?</a:t>
            </a:r>
            <a:endParaRPr sz="2000"/>
          </a:p>
        </p:txBody>
      </p:sp>
      <p:sp>
        <p:nvSpPr>
          <p:cNvPr id="81" name="Google Shape;81;p1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4127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50" y="1869850"/>
            <a:ext cx="31051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00" y="3574825"/>
            <a:ext cx="32575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500" y="2905687"/>
            <a:ext cx="2043125" cy="10215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44591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Conteúdo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Aspectos semânticos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Símbolos e Relacionamentos entre eles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Contexto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099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Técnica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mesma cena pode ser fotografada de diferentes formas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Fotógrafos profissionais estudam como tirar boas fotos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50" y="1069150"/>
            <a:ext cx="4164501" cy="3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Técnica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 mesma cena pode ser fotografada de diferentes formas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Fotógrafos profissionais estudam como tirar boas fotos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4591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50" y="1069150"/>
            <a:ext cx="4164501" cy="3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45353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Utiliza características relativas a técnicas fotográficas (foco em e-commerce)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Treina um modelo que recebe as características como input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Tem feedbacks positivos dos usuários como alvo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800" y="897335"/>
            <a:ext cx="4215700" cy="32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6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691821" y="4145260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Zakrewsky, S. </a:t>
            </a:r>
            <a:r>
              <a:rPr lang="en" sz="1000">
                <a:solidFill>
                  <a:schemeClr val="lt2"/>
                </a:solidFill>
              </a:rPr>
              <a:t>(2016</a:t>
            </a:r>
            <a:r>
              <a:rPr lang="en" sz="1000">
                <a:solidFill>
                  <a:schemeClr val="lt2"/>
                </a:solidFill>
              </a:rPr>
              <a:t>, May 12). </a:t>
            </a:r>
            <a:r>
              <a:rPr i="1" lang="en" sz="1000">
                <a:solidFill>
                  <a:schemeClr val="lt2"/>
                </a:solidFill>
              </a:rPr>
              <a:t>Item Popularity Prediction in E-commerce Using Image Quality Feature 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Arxiv. https://arxiv.org/abs/1605.03663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207425" y="802013"/>
            <a:ext cx="8633700" cy="38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>
            <a:off x="2997441" y="2387162"/>
            <a:ext cx="0" cy="110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/>
          <p:nvPr/>
        </p:nvCxnSpPr>
        <p:spPr>
          <a:xfrm rot="10800000">
            <a:off x="4780997" y="1375635"/>
            <a:ext cx="0" cy="103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/>
          <p:nvPr/>
        </p:nvSpPr>
        <p:spPr>
          <a:xfrm>
            <a:off x="1182600" y="2292975"/>
            <a:ext cx="7224496" cy="188391"/>
          </a:xfrm>
          <a:custGeom>
            <a:rect b="b" l="l" r="r" t="t"/>
            <a:pathLst>
              <a:path extrusionOk="0" h="7992" w="323316">
                <a:moveTo>
                  <a:pt x="0" y="4635"/>
                </a:moveTo>
                <a:lnTo>
                  <a:pt x="281363" y="4868"/>
                </a:lnTo>
                <a:lnTo>
                  <a:pt x="281363" y="7992"/>
                </a:lnTo>
                <a:lnTo>
                  <a:pt x="323316" y="4004"/>
                </a:lnTo>
                <a:lnTo>
                  <a:pt x="281180" y="0"/>
                </a:lnTo>
                <a:lnTo>
                  <a:pt x="281180" y="3285"/>
                </a:lnTo>
                <a:lnTo>
                  <a:pt x="0" y="2618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3" name="Google Shape;133;p20"/>
          <p:cNvCxnSpPr/>
          <p:nvPr/>
        </p:nvCxnSpPr>
        <p:spPr>
          <a:xfrm>
            <a:off x="6642177" y="2372504"/>
            <a:ext cx="0" cy="1066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1433925" y="3508150"/>
            <a:ext cx="2752200" cy="954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2 - Extração das Características</a:t>
            </a:r>
            <a:r>
              <a:rPr b="1" lang="en" sz="2500">
                <a:solidFill>
                  <a:schemeClr val="lt1"/>
                </a:solidFill>
              </a:rPr>
              <a:t>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623025" y="877900"/>
            <a:ext cx="2557500" cy="569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3 - </a:t>
            </a:r>
            <a:r>
              <a:rPr b="1" lang="en" sz="2500">
                <a:solidFill>
                  <a:schemeClr val="lt1"/>
                </a:solidFill>
              </a:rPr>
              <a:t>Modelagem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602974" y="3438996"/>
            <a:ext cx="2078400" cy="56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4 - Análise</a:t>
            </a:r>
            <a:endParaRPr b="1" sz="2500">
              <a:solidFill>
                <a:schemeClr val="lt1"/>
              </a:solidFill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 rot="10800000">
            <a:off x="1488258" y="1414601"/>
            <a:ext cx="0" cy="957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0"/>
          <p:cNvSpPr txBox="1"/>
          <p:nvPr/>
        </p:nvSpPr>
        <p:spPr>
          <a:xfrm>
            <a:off x="377525" y="877888"/>
            <a:ext cx="2078400" cy="5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1-Dados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O Projeto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CCL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Ter imagens suficientes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8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